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3" r:id="rId2"/>
    <p:sldId id="272" r:id="rId3"/>
    <p:sldId id="284" r:id="rId4"/>
    <p:sldId id="288" r:id="rId5"/>
    <p:sldId id="289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90" r:id="rId14"/>
    <p:sldId id="291" r:id="rId15"/>
    <p:sldId id="292" r:id="rId16"/>
    <p:sldId id="269" r:id="rId17"/>
  </p:sldIdLst>
  <p:sldSz cx="9144000" cy="6858000" type="screen4x3"/>
  <p:notesSz cx="9926638" cy="67976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BD"/>
    <a:srgbClr val="F4ACBD"/>
    <a:srgbClr val="20419A"/>
    <a:srgbClr val="6E99D4"/>
    <a:srgbClr val="C5D6E8"/>
    <a:srgbClr val="2A6EBB"/>
    <a:srgbClr val="FCD2BF"/>
    <a:srgbClr val="B6231D"/>
    <a:srgbClr val="E6674A"/>
    <a:srgbClr val="DC2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988" autoAdjust="0"/>
  </p:normalViewPr>
  <p:slideViewPr>
    <p:cSldViewPr snapToGrid="0">
      <p:cViewPr varScale="1">
        <p:scale>
          <a:sx n="70" d="100"/>
          <a:sy n="70" d="100"/>
        </p:scale>
        <p:origin x="25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102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A772-CC0D-4120-979D-1E24D161C26C}" type="datetimeFigureOut">
              <a:rPr lang="en-NZ" smtClean="0"/>
              <a:pPr/>
              <a:t>14/09/2018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341E-660F-4FC1-BED7-C1319FC1B0A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32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7751-1BAB-4D4A-8009-437CE933A87A}" type="datetimeFigureOut">
              <a:rPr lang="en-NZ" smtClean="0"/>
              <a:pPr/>
              <a:t>14/09/2018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1FBF-7EB0-480E-98DA-A10430D362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872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833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34625" y="251012"/>
            <a:ext cx="385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9" y="985276"/>
            <a:ext cx="2085975" cy="106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28" y="2941673"/>
            <a:ext cx="2681288" cy="2097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3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96" y="268080"/>
            <a:ext cx="1655183" cy="1107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 userDrawn="1"/>
        </p:nvSpPr>
        <p:spPr>
          <a:xfrm>
            <a:off x="546266" y="2222167"/>
            <a:ext cx="198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 and click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4" y="3012141"/>
            <a:ext cx="2512211" cy="1874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18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19" y="268076"/>
            <a:ext cx="1220040" cy="1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 userDrawn="1"/>
        </p:nvSpPr>
        <p:spPr>
          <a:xfrm>
            <a:off x="551345" y="5185286"/>
            <a:ext cx="2796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Locate the slide that requires the image to be altered.  Select the coloured overlay in front of the image, right click on it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530424" y="1545235"/>
            <a:ext cx="2581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Delete the image within the slide.  Use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Ribbon,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Pictures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option to locate the new image and insert it into the slide. 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the image is centred and covers the entire slide area.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840814" y="5199741"/>
            <a:ext cx="21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Right click on the newly inserted image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929717" y="1685366"/>
            <a:ext cx="202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Ribbon and click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Save the file.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294966" y="1375985"/>
            <a:ext cx="351865" cy="5335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26" name="Rectangle 25"/>
          <p:cNvSpPr/>
          <p:nvPr userDrawn="1"/>
        </p:nvSpPr>
        <p:spPr>
          <a:xfrm>
            <a:off x="1656455" y="4019041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2546201" y="4026653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5020237" y="656664"/>
            <a:ext cx="393194" cy="5446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29" name="Rectangle 28"/>
          <p:cNvSpPr/>
          <p:nvPr userDrawn="1"/>
        </p:nvSpPr>
        <p:spPr>
          <a:xfrm>
            <a:off x="4685189" y="4105933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30" name="Rectangle 29"/>
          <p:cNvSpPr/>
          <p:nvPr userDrawn="1"/>
        </p:nvSpPr>
        <p:spPr>
          <a:xfrm>
            <a:off x="5744444" y="4125356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7040657" y="294256"/>
            <a:ext cx="523875" cy="4776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6873636" y="2941673"/>
            <a:ext cx="2162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NB: The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images placed in this template are examples only. Please use images from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Ministry’s </a:t>
            </a:r>
            <a:r>
              <a:rPr lang="en-NZ" sz="120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UView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image library that are fully consented and owned by the Ministry.</a:t>
            </a:r>
          </a:p>
          <a:p>
            <a:endParaRPr lang="en-NZ" sz="1200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NZ" sz="1200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Images not from </a:t>
            </a:r>
            <a:r>
              <a:rPr lang="en-NZ" sz="1200" i="1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UView</a:t>
            </a:r>
            <a:r>
              <a:rPr lang="en-NZ" sz="1200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may have copyright restrictions that are your responsibility to clarify or attribute.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7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" y="2033"/>
            <a:ext cx="9143914" cy="6859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48640"/>
            <a:ext cx="7393179" cy="72237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80046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215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40361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431800" y="1536195"/>
            <a:ext cx="7934960" cy="466619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" y="2033"/>
            <a:ext cx="9143914" cy="6859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39496"/>
            <a:ext cx="7379463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80046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215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33503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431800" y="1527051"/>
            <a:ext cx="8073846" cy="467534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" y="4633"/>
            <a:ext cx="9143326" cy="6854324"/>
          </a:xfrm>
          <a:prstGeom prst="rect">
            <a:avLst/>
          </a:prstGeom>
        </p:spPr>
      </p:pic>
      <p:sp>
        <p:nvSpPr>
          <p:cNvPr id="15" name="Title 19"/>
          <p:cNvSpPr>
            <a:spLocks noGrp="1"/>
          </p:cNvSpPr>
          <p:nvPr>
            <p:ph type="title"/>
          </p:nvPr>
        </p:nvSpPr>
        <p:spPr>
          <a:xfrm>
            <a:off x="431800" y="2135237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753" y="6480046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2168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847218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00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8" y="3619"/>
            <a:ext cx="9148925" cy="6857121"/>
          </a:xfrm>
          <a:prstGeom prst="rect">
            <a:avLst/>
          </a:prstGeom>
        </p:spPr>
      </p:pic>
      <p:sp>
        <p:nvSpPr>
          <p:cNvPr id="7" name="Title 19"/>
          <p:cNvSpPr>
            <a:spLocks noGrp="1"/>
          </p:cNvSpPr>
          <p:nvPr>
            <p:ph type="title"/>
          </p:nvPr>
        </p:nvSpPr>
        <p:spPr>
          <a:xfrm>
            <a:off x="431800" y="2135237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80046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215" y="6480043"/>
            <a:ext cx="3633749" cy="17810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40361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9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/>
          <a:stretch/>
        </p:blipFill>
        <p:spPr>
          <a:xfrm>
            <a:off x="0" y="-7310"/>
            <a:ext cx="9144001" cy="6865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/>
          <a:stretch/>
        </p:blipFill>
        <p:spPr>
          <a:xfrm>
            <a:off x="3200400" y="0"/>
            <a:ext cx="5943600" cy="6858000"/>
          </a:xfrm>
          <a:prstGeom prst="rect">
            <a:avLst/>
          </a:prstGeom>
        </p:spPr>
      </p:pic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>
          <a:xfrm>
            <a:off x="5477933" y="4082570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Break 1 Master title style</a:t>
            </a:r>
            <a:endParaRPr lang="en-NZ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80046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215" y="6480043"/>
            <a:ext cx="3633749" cy="17810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840361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6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"/>
          <a:stretch/>
        </p:blipFill>
        <p:spPr>
          <a:xfrm>
            <a:off x="-19051" y="-11173"/>
            <a:ext cx="9163051" cy="6873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0"/>
          <a:stretch/>
        </p:blipFill>
        <p:spPr>
          <a:xfrm flipH="1">
            <a:off x="-16935" y="-47046"/>
            <a:ext cx="5855760" cy="6966178"/>
          </a:xfrm>
          <a:prstGeom prst="rect">
            <a:avLst/>
          </a:prstGeom>
        </p:spPr>
      </p:pic>
      <p:sp>
        <p:nvSpPr>
          <p:cNvPr id="8" name="Title 19"/>
          <p:cNvSpPr>
            <a:spLocks noGrp="1"/>
          </p:cNvSpPr>
          <p:nvPr>
            <p:ph type="title" hasCustomPrompt="1"/>
          </p:nvPr>
        </p:nvSpPr>
        <p:spPr>
          <a:xfrm>
            <a:off x="575733" y="4582104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Break 2 Master title style</a:t>
            </a:r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80046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215" y="6480043"/>
            <a:ext cx="3633749" cy="17810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840361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8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" y="2033"/>
            <a:ext cx="9143914" cy="6859523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545337"/>
            <a:ext cx="3219450" cy="468877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798" y="539498"/>
            <a:ext cx="7393179" cy="74384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799" y="1545339"/>
            <a:ext cx="4766735" cy="46903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80046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215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840361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" y="2033"/>
            <a:ext cx="9143914" cy="6859523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36614" y="1558606"/>
            <a:ext cx="3478736" cy="467551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799" y="548639"/>
            <a:ext cx="7004171" cy="73470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799" y="1563625"/>
            <a:ext cx="4355086" cy="46720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721" y="6480046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313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819786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" y="2033"/>
            <a:ext cx="9143914" cy="6859523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618489"/>
            <a:ext cx="3219450" cy="461562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799" y="539498"/>
            <a:ext cx="7004171" cy="74384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799" y="1618489"/>
            <a:ext cx="4766736" cy="46172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99" y="6480046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215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806071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4888"/>
            <a:ext cx="9142477" cy="68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4" y="5357851"/>
            <a:ext cx="5345896" cy="776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r="31667"/>
          <a:stretch/>
        </p:blipFill>
        <p:spPr>
          <a:xfrm>
            <a:off x="546904" y="3637236"/>
            <a:ext cx="7921608" cy="827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8" r="11884"/>
          <a:stretch/>
        </p:blipFill>
        <p:spPr>
          <a:xfrm>
            <a:off x="546904" y="2316994"/>
            <a:ext cx="7921608" cy="689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9"/>
          <a:stretch/>
        </p:blipFill>
        <p:spPr>
          <a:xfrm>
            <a:off x="511006" y="947368"/>
            <a:ext cx="4645194" cy="85898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40314" y="251014"/>
            <a:ext cx="469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9504" y="1813905"/>
            <a:ext cx="469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NZ" sz="120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click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619847" y="948682"/>
            <a:ext cx="487420" cy="7368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39758" y="3091295"/>
            <a:ext cx="615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Click the slide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(transparent layer with triangles) and </a:t>
            </a:r>
          </a:p>
          <a:p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or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it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31800" y="4518358"/>
            <a:ext cx="601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Click the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want to change and select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 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endParaRPr lang="en-NZ" sz="1200" b="1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453570" y="3826731"/>
            <a:ext cx="1355199" cy="2731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7001934" y="2438400"/>
            <a:ext cx="914400" cy="287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453570" y="4979516"/>
            <a:ext cx="727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Click your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new</a:t>
            </a:r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that the transparent layer with triangles can reappear</a:t>
            </a:r>
            <a:endParaRPr lang="en-NZ" sz="1200" b="1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499092" y="6224446"/>
            <a:ext cx="727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endParaRPr lang="en-NZ" sz="1200" b="1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5305343" y="5520266"/>
            <a:ext cx="587458" cy="541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800"/>
          </a:p>
        </p:txBody>
      </p:sp>
    </p:spTree>
    <p:extLst>
      <p:ext uri="{BB962C8B-B14F-4D97-AF65-F5344CB8AC3E}">
        <p14:creationId xmlns:p14="http://schemas.microsoft.com/office/powerpoint/2010/main" val="351787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" y="3618"/>
            <a:ext cx="9137064" cy="6848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800" y="1817425"/>
            <a:ext cx="7385710" cy="79514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0" y="2682824"/>
            <a:ext cx="6919884" cy="939153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31801" y="4344120"/>
            <a:ext cx="4129617" cy="3127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Author/s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26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622659"/>
            <a:ext cx="3219450" cy="461145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623" y="548640"/>
            <a:ext cx="7015348" cy="73470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0623" y="1627635"/>
            <a:ext cx="4777911" cy="46080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0190" y="6480046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2020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809614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" y="2033"/>
            <a:ext cx="9143914" cy="68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57785"/>
            <a:ext cx="7372605" cy="7334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196" y="6480046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5612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572768"/>
            <a:ext cx="8023432" cy="46518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 List</a:t>
            </a:r>
          </a:p>
          <a:p>
            <a:pPr lvl="0"/>
            <a:r>
              <a:rPr lang="en-US" dirty="0" smtClean="0"/>
              <a:t>Bullet List</a:t>
            </a:r>
          </a:p>
          <a:p>
            <a:pPr lvl="0"/>
            <a:r>
              <a:rPr lang="en-US" dirty="0" smtClean="0"/>
              <a:t>Bullet List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799213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" y="2033"/>
            <a:ext cx="9143914" cy="68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" y="2033"/>
            <a:ext cx="9143914" cy="6859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57784"/>
            <a:ext cx="7379463" cy="71323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80046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21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19786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582472" y="1581913"/>
            <a:ext cx="3904373" cy="438319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NZ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31800" y="1581915"/>
            <a:ext cx="3890065" cy="43961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" y="2033"/>
            <a:ext cx="9143914" cy="6859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39496"/>
            <a:ext cx="7393179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9624" y="6480046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9039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06068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31800" y="1527048"/>
            <a:ext cx="3890034" cy="44251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568723" y="1527049"/>
            <a:ext cx="3911703" cy="44165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" y="2033"/>
            <a:ext cx="9143914" cy="6859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48640"/>
            <a:ext cx="7372605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80046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215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26645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31800" y="1554480"/>
            <a:ext cx="3890034" cy="4397746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4582439" y="1554480"/>
            <a:ext cx="3851320" cy="4394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" y="2033"/>
            <a:ext cx="9143914" cy="6859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799" y="530352"/>
            <a:ext cx="7379464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99" y="6480046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1214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40361" y="6436915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431799" y="1545339"/>
            <a:ext cx="8047967" cy="465702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557784"/>
            <a:ext cx="808355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527051"/>
            <a:ext cx="8083550" cy="464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800" y="635763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392E2DF-30E1-4C12-B888-B941057B8847}" type="datetime1">
              <a:rPr lang="mi-NZ" smtClean="0"/>
              <a:pPr/>
              <a:t>14/09/2018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2854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27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  <p:sldLayoutId id="2147483673" r:id="rId3"/>
    <p:sldLayoutId id="2147483662" r:id="rId4"/>
    <p:sldLayoutId id="2147483674" r:id="rId5"/>
    <p:sldLayoutId id="2147483679" r:id="rId6"/>
    <p:sldLayoutId id="2147483681" r:id="rId7"/>
    <p:sldLayoutId id="2147483683" r:id="rId8"/>
    <p:sldLayoutId id="2147483680" r:id="rId9"/>
    <p:sldLayoutId id="2147483682" r:id="rId10"/>
    <p:sldLayoutId id="2147483684" r:id="rId11"/>
    <p:sldLayoutId id="2147483676" r:id="rId12"/>
    <p:sldLayoutId id="2147483689" r:id="rId13"/>
    <p:sldLayoutId id="2147483690" r:id="rId14"/>
    <p:sldLayoutId id="2147483691" r:id="rId15"/>
    <p:sldLayoutId id="2147483686" r:id="rId16"/>
    <p:sldLayoutId id="2147483687" r:id="rId17"/>
    <p:sldLayoutId id="2147483688" r:id="rId18"/>
    <p:sldLayoutId id="2147483661" r:id="rId1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A6EB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54" indent="-360354" algn="l" defTabSz="914377" rtl="0" eaLnBrk="1" latinLnBrk="0" hangingPunct="1">
        <a:lnSpc>
          <a:spcPct val="90000"/>
        </a:lnSpc>
        <a:spcBef>
          <a:spcPts val="10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843" indent="-34765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8857" indent="-344479" algn="l" defTabSz="914377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03345" indent="-331780" algn="l" defTabSz="914377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5771" indent="-327017" algn="l" defTabSz="914377" rtl="0" eaLnBrk="1" latinLnBrk="0" hangingPunct="1">
        <a:lnSpc>
          <a:spcPct val="90000"/>
        </a:lnSpc>
        <a:spcBef>
          <a:spcPts val="5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644" y="2413044"/>
            <a:ext cx="7315200" cy="779127"/>
          </a:xfrm>
        </p:spPr>
        <p:txBody>
          <a:bodyPr/>
          <a:lstStyle/>
          <a:p>
            <a:r>
              <a:rPr lang="en-NZ" dirty="0" smtClean="0"/>
              <a:t>Sharing learning support information in groups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14644" y="4344120"/>
            <a:ext cx="7396174" cy="1041612"/>
          </a:xfrm>
        </p:spPr>
        <p:txBody>
          <a:bodyPr>
            <a:normAutofit/>
          </a:bodyPr>
          <a:lstStyle/>
          <a:p>
            <a:r>
              <a:rPr lang="en-NZ" dirty="0" smtClean="0"/>
              <a:t>Esther Harcourt, Service Design, Sector Enablement and Support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24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10</a:t>
            </a:fld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426196" y="1702878"/>
            <a:ext cx="8128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latin typeface="Arial Black" panose="020B0A04020102020204" pitchFamily="34" charset="0"/>
              </a:rPr>
              <a:t>Share information in a way that </a:t>
            </a:r>
            <a:r>
              <a:rPr lang="en-NZ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doesn’t </a:t>
            </a:r>
            <a:r>
              <a:rPr lang="en-NZ" sz="2800" dirty="0">
                <a:solidFill>
                  <a:srgbClr val="000000"/>
                </a:solidFill>
                <a:latin typeface="Arial Black" panose="020B0A04020102020204" pitchFamily="34" charset="0"/>
              </a:rPr>
              <a:t>identify individuals</a:t>
            </a:r>
            <a:endParaRPr lang="en-NZ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73379" y="613606"/>
            <a:ext cx="1423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 Black" panose="020B0A04020102020204" pitchFamily="34" charset="0"/>
              </a:rPr>
              <a:t>OR</a:t>
            </a:r>
            <a:endParaRPr lang="en-NZ" sz="6000" dirty="0">
              <a:latin typeface="Arial Black" panose="020B0A040201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550" y="2812724"/>
            <a:ext cx="8612281" cy="3434245"/>
            <a:chOff x="86550" y="2114896"/>
            <a:chExt cx="8612281" cy="34342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676" y="2132173"/>
              <a:ext cx="3416968" cy="34169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739" y="2132173"/>
              <a:ext cx="3416968" cy="34169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613" y="2132173"/>
              <a:ext cx="3416968" cy="34169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0" y="2114896"/>
              <a:ext cx="3416968" cy="34169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802" y="2132173"/>
              <a:ext cx="3416968" cy="341696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863" y="2132173"/>
              <a:ext cx="3416968" cy="3416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8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11</a:t>
            </a:fld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977384" y="1624259"/>
            <a:ext cx="7230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Keep personal information safe</a:t>
            </a:r>
            <a:endParaRPr lang="en-NZ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8" y="2213804"/>
            <a:ext cx="3497179" cy="34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12</a:t>
            </a:fld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1218024" y="1624259"/>
            <a:ext cx="6824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Talking counts as sharing too</a:t>
            </a:r>
            <a:endParaRPr lang="en-NZ" sz="32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5" y="2057399"/>
            <a:ext cx="3681663" cy="36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13</a:t>
            </a:fld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>
              <a:defRPr sz="36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At your tables: Task #2 </a:t>
            </a:r>
            <a:br>
              <a:rPr lang="en-US" dirty="0" smtClean="0"/>
            </a:br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6" name="Conten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3200" baseline="0"/>
            </a:lvl1pPr>
            <a:lvl2pPr marL="457189" indent="0">
              <a:buFont typeface="Arial" pitchFamily="34" charset="0"/>
              <a:buNone/>
              <a:defRPr sz="3200" baseline="0"/>
            </a:lvl2pPr>
            <a:lvl3pPr marL="1257278" indent="-342900">
              <a:buFont typeface="Arial" pitchFamily="34" charset="0"/>
              <a:buChar char="•"/>
              <a:defRPr/>
            </a:lvl3pPr>
            <a:lvl4pPr marL="1714465" indent="-342900">
              <a:buFont typeface="Arial" pitchFamily="34" charset="0"/>
              <a:buChar char="•"/>
              <a:defRPr/>
            </a:lvl4pPr>
            <a:lvl5pPr marL="2171654" indent="-3429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For each of the scenarios (2 scenarios)</a:t>
            </a:r>
          </a:p>
          <a:p>
            <a:pPr lvl="1"/>
            <a:endParaRPr lang="en-US" dirty="0" smtClean="0"/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AU" dirty="0"/>
              <a:t>What would </a:t>
            </a:r>
            <a:r>
              <a:rPr lang="en-AU" dirty="0" smtClean="0"/>
              <a:t>the group need </a:t>
            </a:r>
            <a:r>
              <a:rPr lang="en-AU" dirty="0"/>
              <a:t>to do before sharing the information</a:t>
            </a:r>
            <a:r>
              <a:rPr lang="en-AU" dirty="0" smtClean="0"/>
              <a:t>?</a:t>
            </a:r>
          </a:p>
          <a:p>
            <a:pPr lvl="1"/>
            <a:endParaRPr lang="en-NZ" sz="2400" dirty="0"/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AU" dirty="0"/>
              <a:t>What processes should they follow to keep the information safe?</a:t>
            </a:r>
            <a:endParaRPr lang="en-NZ" sz="24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61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14</a:t>
            </a:fld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>
              <a:defRPr sz="36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At your tables: Task #3</a:t>
            </a:r>
            <a:br>
              <a:rPr lang="en-US" dirty="0" smtClean="0"/>
            </a:b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6" name="Table Placeholder 11"/>
          <p:cNvSpPr>
            <a:spLocks noGrp="1"/>
          </p:cNvSpPr>
          <p:nvPr>
            <p:ph type="body" sz="quarter" idx="13"/>
          </p:nvPr>
        </p:nvSpPr>
        <p:spPr>
          <a:xfrm>
            <a:off x="431800" y="1909652"/>
            <a:ext cx="8023432" cy="4651821"/>
          </a:xfrm>
        </p:spPr>
        <p:txBody>
          <a:bodyPr>
            <a:normAutofit/>
          </a:bodyPr>
          <a:lstStyle>
            <a:lvl1pPr>
              <a:buNone/>
              <a:defRPr sz="3200" baseline="0"/>
            </a:lvl1pPr>
          </a:lstStyle>
          <a:p>
            <a:r>
              <a:rPr lang="en-US" dirty="0" smtClean="0"/>
              <a:t>Take the scenario about sharing personal information and work through the protocol template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90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15</a:t>
            </a:fld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For more information…</a:t>
            </a:r>
            <a:endParaRPr lang="en-US" dirty="0"/>
          </a:p>
        </p:txBody>
      </p:sp>
      <p:sp>
        <p:nvSpPr>
          <p:cNvPr id="6" name="Char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>
              <a:buNone/>
              <a:defRPr sz="3200" baseline="0"/>
            </a:lvl1pPr>
          </a:lstStyle>
          <a:p>
            <a:endParaRPr lang="en-US" dirty="0" smtClean="0"/>
          </a:p>
          <a:p>
            <a:r>
              <a:rPr lang="en-US" dirty="0" smtClean="0"/>
              <a:t>We will email out the guide after the forum and advise when it is available online.</a:t>
            </a:r>
          </a:p>
          <a:p>
            <a:endParaRPr lang="en-US" dirty="0" smtClean="0"/>
          </a:p>
          <a:p>
            <a:r>
              <a:rPr lang="en-US" dirty="0" smtClean="0"/>
              <a:t>Information.sharing@education.govt.nz</a:t>
            </a:r>
          </a:p>
          <a:p>
            <a:endParaRPr lang="en-US" dirty="0" smtClean="0"/>
          </a:p>
          <a:p>
            <a:r>
              <a:rPr lang="en-US" dirty="0" smtClean="0"/>
              <a:t>We want your feedback!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380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7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5" y="783219"/>
            <a:ext cx="8580776" cy="536990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2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44945"/>
            <a:ext cx="8402511" cy="692728"/>
          </a:xfrm>
        </p:spPr>
        <p:txBody>
          <a:bodyPr/>
          <a:lstStyle/>
          <a:p>
            <a:r>
              <a:rPr lang="en-NZ" dirty="0" smtClean="0"/>
              <a:t>Today’s workshop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3</a:t>
            </a:fld>
            <a:endParaRPr lang="en-NZ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15690" y="1690214"/>
            <a:ext cx="8023432" cy="4651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A6EBB"/>
              </a:buClr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43" indent="-34765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857" indent="-344479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03345" indent="-33178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55771" indent="-327017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A6EB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 sharing learning support information in groups, </a:t>
            </a:r>
            <a:r>
              <a:rPr lang="en-US" b="1" dirty="0" smtClean="0"/>
              <a:t>respect the child by respecting their information</a:t>
            </a:r>
            <a:r>
              <a:rPr lang="en-US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eek consent to share personal information </a:t>
            </a:r>
          </a:p>
          <a:p>
            <a:r>
              <a:rPr lang="en-US" dirty="0" smtClean="0"/>
              <a:t>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share information in a way that does not identify individuals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4</a:t>
            </a:fld>
            <a:endParaRPr lang="en-NZ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942" y="496916"/>
            <a:ext cx="7379463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At your tables: Task #1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4942" y="1709667"/>
            <a:ext cx="7840303" cy="427086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aseline="0"/>
            </a:lvl1pPr>
            <a:lvl2pPr marL="800089" indent="-342900">
              <a:buFont typeface="Arial" panose="020B0604020202020204" pitchFamily="34" charset="0"/>
              <a:buChar char="•"/>
              <a:defRPr/>
            </a:lvl2pPr>
            <a:lvl3pPr marL="1257278" indent="-342900">
              <a:buFont typeface="Arial" panose="020B0604020202020204" pitchFamily="34" charset="0"/>
              <a:buChar char="•"/>
              <a:defRPr/>
            </a:lvl3pPr>
            <a:lvl4pPr marL="1714465" indent="-342900">
              <a:buFont typeface="Arial" panose="020B0604020202020204" pitchFamily="34" charset="0"/>
              <a:buChar char="•"/>
              <a:defRPr/>
            </a:lvl4pPr>
            <a:lvl5pPr marL="2171654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Where do you sit on the continuum of willingness to share your personal information?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" name="Left-Right Arrow 8"/>
          <p:cNvSpPr/>
          <p:nvPr/>
        </p:nvSpPr>
        <p:spPr>
          <a:xfrm>
            <a:off x="696286" y="3347206"/>
            <a:ext cx="7424257" cy="1057013"/>
          </a:xfrm>
          <a:prstGeom prst="leftRightArrow">
            <a:avLst/>
          </a:prstGeom>
          <a:solidFill>
            <a:srgbClr val="00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584146" y="466427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I have an open</a:t>
            </a:r>
            <a:r>
              <a:rPr lang="en-NZ" baseline="0" dirty="0" smtClean="0"/>
              <a:t> </a:t>
            </a:r>
          </a:p>
          <a:p>
            <a:r>
              <a:rPr lang="en-NZ" baseline="0" dirty="0" smtClean="0"/>
              <a:t>Facebook page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6145475" y="4580572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I had my name taken </a:t>
            </a:r>
          </a:p>
          <a:p>
            <a:r>
              <a:rPr lang="en-NZ" dirty="0" smtClean="0"/>
              <a:t>off the Electoral</a:t>
            </a:r>
            <a:r>
              <a:rPr lang="en-NZ" baseline="0" dirty="0" smtClean="0"/>
              <a:t> Roll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49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5</a:t>
            </a:fld>
            <a:endParaRPr lang="en-N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196" y="518189"/>
            <a:ext cx="7393179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6" name="Conten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 baseline="0"/>
            </a:lvl1pPr>
            <a:lvl2pPr marL="800089" indent="-342900">
              <a:buFont typeface="Arial" panose="020B0604020202020204" pitchFamily="34" charset="0"/>
              <a:buChar char="•"/>
              <a:defRPr/>
            </a:lvl2pPr>
            <a:lvl3pPr marL="1257278" indent="-342900">
              <a:buFont typeface="Arial" panose="020B0604020202020204" pitchFamily="34" charset="0"/>
              <a:buChar char="•"/>
              <a:defRPr/>
            </a:lvl3pPr>
            <a:lvl4pPr marL="1714465" indent="-342900">
              <a:buFont typeface="Arial" panose="020B0604020202020204" pitchFamily="34" charset="0"/>
              <a:buChar char="•"/>
              <a:defRPr/>
            </a:lvl4pPr>
            <a:lvl5pPr marL="2171654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What are the benefits you get from sharing your information?</a:t>
            </a:r>
          </a:p>
          <a:p>
            <a:pPr lvl="0"/>
            <a:r>
              <a:rPr lang="en-US" dirty="0" smtClean="0"/>
              <a:t>What are the risks of sharing it?</a:t>
            </a:r>
          </a:p>
          <a:p>
            <a:pPr lvl="0"/>
            <a:r>
              <a:rPr lang="en-US" dirty="0" smtClean="0"/>
              <a:t>What different issues arise when:</a:t>
            </a:r>
          </a:p>
          <a:p>
            <a:pPr lvl="1"/>
            <a:r>
              <a:rPr lang="en-US" sz="2400" dirty="0" smtClean="0"/>
              <a:t>an adult makes decisions about sharing their own information</a:t>
            </a:r>
          </a:p>
          <a:p>
            <a:pPr lvl="1"/>
            <a:r>
              <a:rPr lang="en-US" sz="2400" dirty="0" smtClean="0"/>
              <a:t>a child or young person has their information shared by somebody else?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4200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6</a:t>
            </a:fld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67316" y="1680215"/>
            <a:ext cx="9158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>
                <a:latin typeface="Arial Black" panose="020B0A04020102020204" pitchFamily="34" charset="0"/>
              </a:rPr>
              <a:t>Respect the </a:t>
            </a:r>
            <a:r>
              <a:rPr lang="en-NZ" sz="2800" dirty="0" smtClean="0">
                <a:latin typeface="Arial Black" panose="020B0A04020102020204" pitchFamily="34" charset="0"/>
              </a:rPr>
              <a:t>person, </a:t>
            </a:r>
            <a:r>
              <a:rPr lang="en-NZ" sz="2800" dirty="0">
                <a:latin typeface="Arial Black" panose="020B0A04020102020204" pitchFamily="34" charset="0"/>
              </a:rPr>
              <a:t>respect their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8" y="2358172"/>
            <a:ext cx="3946358" cy="39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7</a:t>
            </a:fld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621" y="2875262"/>
            <a:ext cx="3204000" cy="3200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597" y="1475981"/>
            <a:ext cx="6653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latin typeface="Arial Black" panose="020B0A04020102020204" pitchFamily="34" charset="0"/>
              </a:rPr>
              <a:t>Seek help immediately if a child or young person is at risk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0066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8</a:t>
            </a:fld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293845" y="1698135"/>
            <a:ext cx="8910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latin typeface="Arial Black" panose="020B0A04020102020204" pitchFamily="34" charset="0"/>
              </a:rPr>
              <a:t>Set </a:t>
            </a:r>
            <a:r>
              <a:rPr lang="en-NZ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up </a:t>
            </a:r>
            <a:r>
              <a:rPr lang="en-NZ" sz="2800" dirty="0">
                <a:solidFill>
                  <a:srgbClr val="000000"/>
                </a:solidFill>
                <a:latin typeface="Arial Black" panose="020B0A04020102020204" pitchFamily="34" charset="0"/>
              </a:rPr>
              <a:t>a protocol before sharing information in a group</a:t>
            </a:r>
            <a:endParaRPr lang="en-NZ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000" y="3228495"/>
            <a:ext cx="3552000" cy="22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9</a:t>
            </a:fld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68" y="3031958"/>
            <a:ext cx="2252368" cy="2239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667" y="1670018"/>
            <a:ext cx="884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latin typeface="Arial Black" panose="020B0A04020102020204" pitchFamily="34" charset="0"/>
              </a:rPr>
              <a:t>Seek consent to share personal information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2572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Arial bold 40pts&amp;quot;&quot;/&gt;&lt;property id=&quot;20307&quot; value=&quot;263&quot;/&gt;&lt;/object&gt;&lt;object type=&quot;3&quot; unique_id=&quot;10011&quot;&gt;&lt;property id=&quot;20148&quot; value=&quot;5&quot;/&gt;&lt;property id=&quot;20300&quot; value=&quot;Slide 15&quot;/&gt;&lt;property id=&quot;20307&quot; value=&quot;269&quot;/&gt;&lt;/object&gt;&lt;object type=&quot;3&quot; unique_id=&quot;10060&quot;&gt;&lt;property id=&quot;20148&quot; value=&quot;5&quot;/&gt;&lt;property id=&quot;20300&quot; value=&quot;Slide 6 - &amp;quot;Title Arial bold 36pts&amp;quot;&quot;/&gt;&lt;property id=&quot;20307&quot; value=&quot;272&quot;/&gt;&lt;/object&gt;&lt;object type=&quot;3&quot; unique_id=&quot;10061&quot;&gt;&lt;property id=&quot;20148&quot; value=&quot;5&quot;/&gt;&lt;property id=&quot;20300&quot; value=&quot;Slide 7 - &amp;quot;Title (Arial bold 36pts)&amp;quot;&quot;/&gt;&lt;property id=&quot;20307&quot; value=&quot;273&quot;/&gt;&lt;/object&gt;&lt;object type=&quot;3&quot; unique_id=&quot;10063&quot;&gt;&lt;property id=&quot;20148&quot; value=&quot;5&quot;/&gt;&lt;property id=&quot;20300&quot; value=&quot;Slide 11 - &amp;quot;Section break 1&amp;#x0D;&amp;#x0A;Arial 28pts&amp;quot;&quot;/&gt;&lt;property id=&quot;20307&quot; value=&quot;275&quot;/&gt;&lt;/object&gt;&lt;object type=&quot;3&quot; unique_id=&quot;10064&quot;&gt;&lt;property id=&quot;20148&quot; value=&quot;5&quot;/&gt;&lt;property id=&quot;20300&quot; value=&quot;Slide 12 - &amp;quot;Section break 2&amp;#x0D;&amp;#x0A;Arial 28pts&amp;quot;&quot;/&gt;&lt;property id=&quot;20307&quot; value=&quot;276&quot;/&gt;&lt;/object&gt;&lt;object type=&quot;3&quot; unique_id=&quot;10065&quot;&gt;&lt;property id=&quot;20148&quot; value=&quot;5&quot;/&gt;&lt;property id=&quot;20300&quot; value=&quot;Slide 13 - &amp;quot;Section break without picture&amp;#x0D;&amp;#x0A;Arial 28pts&amp;quot;&quot;/&gt;&lt;property id=&quot;20307&quot; value=&quot;277&quot;/&gt;&lt;/object&gt;&lt;object type=&quot;3&quot; unique_id=&quot;10124&quot;&gt;&lt;property id=&quot;20148&quot; value=&quot;5&quot;/&gt;&lt;property id=&quot;20300&quot; value=&quot;Slide 3&quot;/&gt;&lt;property id=&quot;20307&quot; value=&quot;278&quot;/&gt;&lt;/object&gt;&lt;object type=&quot;3&quot; unique_id=&quot;10234&quot;&gt;&lt;property id=&quot;20148&quot; value=&quot;5&quot;/&gt;&lt;property id=&quot;20300&quot; value=&quot;Slide 9 - &amp;quot;Chart comparison&amp;quot;&quot;/&gt;&lt;property id=&quot;20307&quot; value=&quot;281&quot;/&gt;&lt;/object&gt;&lt;object type=&quot;3&quot; unique_id=&quot;10274&quot;&gt;&lt;property id=&quot;20148&quot; value=&quot;5&quot;/&gt;&lt;property id=&quot;20300&quot; value=&quot;Slide 4 - &amp;quot;Contents page (Arial 36pts)&amp;quot;&quot;/&gt;&lt;property id=&quot;20307&quot; value=&quot;282&quot;/&gt;&lt;/object&gt;&lt;object type=&quot;3&quot; unique_id=&quot;10275&quot;&gt;&lt;property id=&quot;20148&quot; value=&quot;5&quot;/&gt;&lt;property id=&quot;20300&quot; value=&quot;Slide 5 - &amp;quot;Examples of text (Arial 20pts)&amp;quot;&quot;/&gt;&lt;property id=&quot;20307&quot; value=&quot;284&quot;/&gt;&lt;/object&gt;&lt;object type=&quot;3&quot; unique_id=&quot;10276&quot;&gt;&lt;property id=&quot;20148&quot; value=&quot;5&quot;/&gt;&lt;property id=&quot;20300&quot; value=&quot;Slide 14 - &amp;quot;Topics discussed Arial (36pts)&amp;quot;&quot;/&gt;&lt;property id=&quot;20307&quot; value=&quot;283&quot;/&gt;&lt;/object&gt;&lt;object type=&quot;3&quot; unique_id=&quot;10292&quot;&gt;&lt;property id=&quot;20148&quot; value=&quot;5&quot;/&gt;&lt;property id=&quot;20300&quot; value=&quot;Slide 10 - &amp;quot;Table : Header (arial 36pts)&amp;quot;&quot;/&gt;&lt;property id=&quot;20307&quot; value=&quot;285&quot;/&gt;&lt;/object&gt;&lt;object type=&quot;3&quot; unique_id=&quot;10357&quot;&gt;&lt;property id=&quot;20148&quot; value=&quot;5&quot;/&gt;&lt;property id=&quot;20300&quot; value=&quot;Slide 2&quot;/&gt;&lt;property id=&quot;20307&quot; value=&quot;286&quot;/&gt;&lt;/object&gt;&lt;object type=&quot;3&quot; unique_id=&quot;10698&quot;&gt;&lt;property id=&quot;20148&quot; value=&quot;5&quot;/&gt;&lt;property id=&quot;20300&quot; value=&quot;Slide 8 - &amp;quot;Chart and context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sentation-blue">
  <a:themeElements>
    <a:clrScheme name="MOE Blue">
      <a:dk1>
        <a:srgbClr val="000000"/>
      </a:dk1>
      <a:lt1>
        <a:sysClr val="window" lastClr="FFFFFF"/>
      </a:lt1>
      <a:dk2>
        <a:srgbClr val="2A6EBB"/>
      </a:dk2>
      <a:lt2>
        <a:srgbClr val="D8D8D8"/>
      </a:lt2>
      <a:accent1>
        <a:srgbClr val="F47721"/>
      </a:accent1>
      <a:accent2>
        <a:srgbClr val="20419A"/>
      </a:accent2>
      <a:accent3>
        <a:srgbClr val="6E99D4"/>
      </a:accent3>
      <a:accent4>
        <a:srgbClr val="C5D6E8"/>
      </a:accent4>
      <a:accent5>
        <a:srgbClr val="7F7F7F"/>
      </a:accent5>
      <a:accent6>
        <a:srgbClr val="3F3F3F"/>
      </a:accent6>
      <a:hlink>
        <a:srgbClr val="0070C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 Blue 4-3 Presentation.pptx" id="{7ED9ABA7-61C3-41FD-A83E-DF5593FB8F1E}" vid="{14CFAE6B-0775-414C-A6FA-8627D81F4C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 Blue 4-3 Presentation</Template>
  <TotalTime>106</TotalTime>
  <Words>293</Words>
  <Application>Microsoft Office PowerPoint</Application>
  <PresentationFormat>On-screen Show (4:3)</PresentationFormat>
  <Paragraphs>57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Arial Black</vt:lpstr>
      <vt:lpstr>Calibri</vt:lpstr>
      <vt:lpstr>Presentation-blue</vt:lpstr>
      <vt:lpstr>Sharing learning support information in groups</vt:lpstr>
      <vt:lpstr>PowerPoint Presentation</vt:lpstr>
      <vt:lpstr>Today’s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your tables: Task #2  Scenarios</vt:lpstr>
      <vt:lpstr>At your tables: Task #3 Protocol</vt:lpstr>
      <vt:lpstr>For more information…</vt:lpstr>
      <vt:lpstr>PowerPoint Presentation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sharing in Kāhui Ako</dc:title>
  <dc:creator>Esther Harcourt</dc:creator>
  <cp:lastModifiedBy>Lianne Kalivati</cp:lastModifiedBy>
  <cp:revision>15</cp:revision>
  <cp:lastPrinted>2017-11-06T22:49:57Z</cp:lastPrinted>
  <dcterms:created xsi:type="dcterms:W3CDTF">2018-02-28T00:16:03Z</dcterms:created>
  <dcterms:modified xsi:type="dcterms:W3CDTF">2018-09-13T21:33:17Z</dcterms:modified>
</cp:coreProperties>
</file>